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5"/>
  </p:notesMasterIdLst>
  <p:sldIdLst>
    <p:sldId id="256" r:id="rId2"/>
    <p:sldId id="260" r:id="rId3"/>
    <p:sldId id="258" r:id="rId4"/>
  </p:sldIdLst>
  <p:sldSz cx="7559675" cy="10691813"/>
  <p:notesSz cx="6858000" cy="9144000"/>
  <p:embeddedFontLst>
    <p:embeddedFont>
      <p:font typeface="Bebas Neue" panose="020B0606020202050201" pitchFamily="34" charset="0"/>
      <p:regular r:id="rId6"/>
    </p:embeddedFont>
    <p:embeddedFont>
      <p:font typeface="Open Sans" panose="020B0606030504020204" pitchFamily="34" charset="0"/>
      <p:regular r:id="rId7"/>
      <p:bold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368">
          <p15:clr>
            <a:srgbClr val="747775"/>
          </p15:clr>
        </p15:guide>
        <p15:guide id="2" pos="2381">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2635" y="53"/>
      </p:cViewPr>
      <p:guideLst>
        <p:guide orient="horz" pos="3368"/>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3" Type="http://schemas.openxmlformats.org/officeDocument/2006/relationships/slide" Target="slides/slide2.xml"/><Relationship Id="rId7" Type="http://schemas.openxmlformats.org/officeDocument/2006/relationships/font" Target="fonts/font2.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theme" Target="theme/theme1.xml"/><Relationship Id="rId5" Type="http://schemas.openxmlformats.org/officeDocument/2006/relationships/notesMaster" Target="notesMasters/notesMaster1.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50"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docs.google.com/presentation/d/1fRwdih57RII9-wZfnLTuwT3G44ODo7GjXmCeFAOHn0Y/edit?usp=sharin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cs.google.com/presentation/d/1fRwdih57RII9-wZfnLTuwT3G44ODo7GjXmCeFAOHn0Y/edit?usp=sharin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a:t>Select File and Make a Copy and save to your preferred area.  This will be the document that you then edit and personalise to your school.  Delete all of the yellow highlighted parts and yellow boxes!  HELP TO COMPLETE IN THIS GUIDE - </a:t>
            </a:r>
            <a:r>
              <a:rPr lang="en-GB" u="sng">
                <a:solidFill>
                  <a:schemeClr val="hlink"/>
                </a:solidFill>
                <a:hlinkClick r:id="rId3"/>
              </a:rPr>
              <a:t>https://docs.google.com/presentation/d/1fRwdih57RII9-wZfnLTuwT3G44ODo7GjXmCeFAOHn0Y/edit?usp=sharing</a:t>
            </a: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2bca67e5a64_0_1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2bca67e5a6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12e20f5b92_0_66: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312e20f5b92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 Delete all of the yellow highlighted parts and yellow boxes!  HELP TO COMPLETE IN THIS GUIDE - </a:t>
            </a:r>
            <a:r>
              <a:rPr lang="en-GB" u="sng">
                <a:solidFill>
                  <a:schemeClr val="hlink"/>
                </a:solidFill>
                <a:hlinkClick r:id="rId3"/>
              </a:rPr>
              <a:t>https://docs.google.com/presentation/d/1fRwdih57RII9-wZfnLTuwT3G44ODo7GjXmCeFAOHn0Y/edit?usp=sharing</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57705" y="2395696"/>
            <a:ext cx="7044600" cy="71019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57705"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3995291" y="2395696"/>
            <a:ext cx="3306900" cy="71019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57705" y="2395696"/>
            <a:ext cx="7044600" cy="71019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laca.co.uk/news/igd-predicts-food-inflation-peak-51-2025"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hyperlink" Target="mailto:Sadie.hollway@miquillcatering.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p:nvPr/>
        </p:nvSpPr>
        <p:spPr>
          <a:xfrm>
            <a:off x="0" y="4804150"/>
            <a:ext cx="2547900" cy="5887800"/>
          </a:xfrm>
          <a:prstGeom prst="rect">
            <a:avLst/>
          </a:prstGeom>
          <a:solidFill>
            <a:srgbClr val="87C4C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5" name="Google Shape;55;p13"/>
          <p:cNvSpPr txBox="1"/>
          <p:nvPr/>
        </p:nvSpPr>
        <p:spPr>
          <a:xfrm>
            <a:off x="234788" y="4913250"/>
            <a:ext cx="1963800" cy="668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a:solidFill>
                  <a:schemeClr val="dk1"/>
                </a:solidFill>
                <a:latin typeface="Bebas Neue"/>
                <a:ea typeface="Bebas Neue"/>
                <a:cs typeface="Bebas Neue"/>
                <a:sym typeface="Bebas Neue"/>
              </a:rPr>
              <a:t>ALLERGIES AND DIETARY NEEDS</a:t>
            </a:r>
            <a:endParaRPr sz="2200">
              <a:solidFill>
                <a:schemeClr val="dk1"/>
              </a:solidFill>
              <a:latin typeface="Bebas Neue"/>
              <a:ea typeface="Bebas Neue"/>
              <a:cs typeface="Bebas Neue"/>
              <a:sym typeface="Bebas Neue"/>
            </a:endParaRPr>
          </a:p>
        </p:txBody>
      </p:sp>
      <p:sp>
        <p:nvSpPr>
          <p:cNvPr id="56" name="Google Shape;56;p13"/>
          <p:cNvSpPr txBox="1"/>
          <p:nvPr/>
        </p:nvSpPr>
        <p:spPr>
          <a:xfrm>
            <a:off x="234800" y="5799700"/>
            <a:ext cx="2217300" cy="413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Important information on how the school caters to children with food allergies or special dietary needs.</a:t>
            </a:r>
            <a:br>
              <a:rPr lang="en-GB" sz="1200" dirty="0">
                <a:solidFill>
                  <a:schemeClr val="dk1"/>
                </a:solidFill>
                <a:latin typeface="Calibri"/>
                <a:ea typeface="Calibri"/>
                <a:cs typeface="Calibri"/>
                <a:sym typeface="Calibri"/>
              </a:rPr>
            </a:b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Your child’s health and safety are our top priorities, and we take allergies and dietary needs very seriously. If your child has any specific requirements - whether it’s an allergy, intolerance, or cultural dietary preference - please let us know so we can ensure they have safe and suitable meal options.</a:t>
            </a:r>
            <a:br>
              <a:rPr lang="en-GB" sz="1200" dirty="0">
                <a:solidFill>
                  <a:schemeClr val="dk1"/>
                </a:solidFill>
                <a:latin typeface="Calibri"/>
                <a:ea typeface="Calibri"/>
                <a:cs typeface="Calibri"/>
                <a:sym typeface="Calibri"/>
              </a:rPr>
            </a:b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We work closely with parents and students to make sure everyone has access to meals that are both delicious and safe to eat.</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dirty="0">
              <a:solidFill>
                <a:schemeClr val="dk1"/>
              </a:solidFill>
              <a:latin typeface="Calibri"/>
              <a:ea typeface="Calibri"/>
              <a:cs typeface="Calibri"/>
              <a:sym typeface="Calibri"/>
            </a:endParaRPr>
          </a:p>
        </p:txBody>
      </p:sp>
      <p:sp>
        <p:nvSpPr>
          <p:cNvPr id="57" name="Google Shape;57;p13"/>
          <p:cNvSpPr txBox="1"/>
          <p:nvPr/>
        </p:nvSpPr>
        <p:spPr>
          <a:xfrm>
            <a:off x="2917214" y="115270"/>
            <a:ext cx="3633300" cy="447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200" dirty="0">
                <a:solidFill>
                  <a:schemeClr val="dk1"/>
                </a:solidFill>
                <a:latin typeface="Bebas Neue"/>
                <a:ea typeface="Bebas Neue"/>
                <a:cs typeface="Bebas Neue"/>
                <a:sym typeface="Bebas Neue"/>
              </a:rPr>
              <a:t>Welcome to Our Termly Newsletter!</a:t>
            </a:r>
            <a:endParaRPr sz="2200" dirty="0">
              <a:solidFill>
                <a:schemeClr val="dk1"/>
              </a:solidFill>
              <a:latin typeface="Bebas Neue"/>
              <a:ea typeface="Bebas Neue"/>
              <a:cs typeface="Bebas Neue"/>
              <a:sym typeface="Bebas Neue"/>
            </a:endParaRPr>
          </a:p>
        </p:txBody>
      </p:sp>
      <p:sp>
        <p:nvSpPr>
          <p:cNvPr id="58" name="Google Shape;58;p13"/>
          <p:cNvSpPr txBox="1"/>
          <p:nvPr/>
        </p:nvSpPr>
        <p:spPr>
          <a:xfrm>
            <a:off x="3005674" y="485660"/>
            <a:ext cx="3960600" cy="952200"/>
          </a:xfrm>
          <a:prstGeom prst="rect">
            <a:avLst/>
          </a:prstGeom>
          <a:noFill/>
          <a:ln>
            <a:noFill/>
          </a:ln>
        </p:spPr>
        <p:txBody>
          <a:bodyPr spcFirstLastPara="1" wrap="square" lIns="91425" tIns="91425" rIns="91425" bIns="91425" anchor="t" anchorCtr="0">
            <a:noAutofit/>
          </a:bodyPr>
          <a:lstStyle/>
          <a:p>
            <a:pPr lvl="0"/>
            <a:r>
              <a:rPr lang="en-GB" dirty="0">
                <a:solidFill>
                  <a:schemeClr val="dk1"/>
                </a:solidFill>
                <a:latin typeface="Calibri"/>
                <a:ea typeface="Calibri"/>
                <a:cs typeface="Calibri"/>
                <a:sym typeface="Calibri"/>
              </a:rPr>
              <a:t>We’re excited to bring you our latest updates about the meals at your School and share what’s coming up in the near future. We hope you find this information helpful and enjoy learning more about our school meals. Happy reading!</a:t>
            </a:r>
            <a:endParaRPr dirty="0">
              <a:solidFill>
                <a:schemeClr val="dk1"/>
              </a:solidFill>
              <a:latin typeface="Calibri"/>
              <a:ea typeface="Calibri"/>
              <a:cs typeface="Calibri"/>
              <a:sym typeface="Calibri"/>
            </a:endParaRPr>
          </a:p>
        </p:txBody>
      </p:sp>
      <p:sp>
        <p:nvSpPr>
          <p:cNvPr id="59" name="Google Shape;59;p13"/>
          <p:cNvSpPr txBox="1"/>
          <p:nvPr/>
        </p:nvSpPr>
        <p:spPr>
          <a:xfrm>
            <a:off x="3169324" y="4600800"/>
            <a:ext cx="3633300" cy="73051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200" dirty="0">
                <a:solidFill>
                  <a:schemeClr val="dk1"/>
                </a:solidFill>
                <a:latin typeface="Bebas Neue"/>
                <a:ea typeface="Bebas Neue"/>
                <a:cs typeface="Bebas Neue"/>
                <a:sym typeface="Bebas Neue"/>
              </a:rPr>
              <a:t>On the following pages you will find copies of our current menu:</a:t>
            </a:r>
            <a:endParaRPr sz="2200" dirty="0">
              <a:solidFill>
                <a:schemeClr val="dk1"/>
              </a:solidFill>
              <a:latin typeface="Bebas Neue"/>
              <a:ea typeface="Bebas Neue"/>
              <a:cs typeface="Bebas Neue"/>
              <a:sym typeface="Bebas Neue"/>
            </a:endParaRPr>
          </a:p>
        </p:txBody>
      </p:sp>
      <p:sp>
        <p:nvSpPr>
          <p:cNvPr id="60" name="Google Shape;60;p13"/>
          <p:cNvSpPr txBox="1"/>
          <p:nvPr/>
        </p:nvSpPr>
        <p:spPr>
          <a:xfrm>
            <a:off x="2917214" y="5483574"/>
            <a:ext cx="4354800" cy="5205557"/>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600" dirty="0">
                <a:solidFill>
                  <a:schemeClr val="dk1"/>
                </a:solidFill>
                <a:latin typeface="Calibri"/>
                <a:ea typeface="Calibri"/>
                <a:cs typeface="Calibri"/>
                <a:sym typeface="Calibri"/>
              </a:rPr>
              <a:t>We hope that your child is enjoying our new school menu which continues until October! We invested a great deal of time in producing the menu, and took insights from the high street and popular brands when compiling it. As a result, we have created a range of tasty, nutritious meals that the children love. Look out for both new and classic dishes as well as old favourites such as Chicken Tikka Masala and our ever-popular Beef Lasagne. </a:t>
            </a:r>
          </a:p>
          <a:p>
            <a:pPr marL="0" lvl="0" indent="0" algn="l" rtl="0">
              <a:spcBef>
                <a:spcPts val="0"/>
              </a:spcBef>
              <a:spcAft>
                <a:spcPts val="0"/>
              </a:spcAft>
              <a:buNone/>
            </a:pPr>
            <a:endParaRPr lang="en-GB" sz="1600" dirty="0">
              <a:solidFill>
                <a:schemeClr val="dk1"/>
              </a:solidFill>
              <a:latin typeface="Calibri"/>
              <a:ea typeface="Calibri"/>
              <a:cs typeface="Calibri"/>
              <a:sym typeface="Calibri"/>
            </a:endParaRPr>
          </a:p>
          <a:p>
            <a:pPr marL="0" lvl="0" indent="0" algn="l" rtl="0">
              <a:spcBef>
                <a:spcPts val="0"/>
              </a:spcBef>
              <a:spcAft>
                <a:spcPts val="0"/>
              </a:spcAft>
              <a:buNone/>
            </a:pPr>
            <a:r>
              <a:rPr lang="en-GB" sz="1600" dirty="0">
                <a:solidFill>
                  <a:schemeClr val="dk1"/>
                </a:solidFill>
                <a:latin typeface="Calibri"/>
                <a:ea typeface="Calibri"/>
                <a:cs typeface="Calibri"/>
                <a:sym typeface="Calibri"/>
              </a:rPr>
              <a:t>We hope the students at Alcester Academy enjoy our food, and we encourage everyone to give something new a try!</a:t>
            </a:r>
            <a:endParaRPr sz="1600" dirty="0">
              <a:solidFill>
                <a:schemeClr val="dk1"/>
              </a:solidFill>
              <a:latin typeface="Calibri"/>
              <a:ea typeface="Calibri"/>
              <a:cs typeface="Calibri"/>
              <a:sym typeface="Calibri"/>
            </a:endParaRPr>
          </a:p>
        </p:txBody>
      </p:sp>
      <p:pic>
        <p:nvPicPr>
          <p:cNvPr id="61" name="Google Shape;61;p13" title="IMG_2684.JPG"/>
          <p:cNvPicPr preferRelativeResize="0"/>
          <p:nvPr/>
        </p:nvPicPr>
        <p:blipFill rotWithShape="1">
          <a:blip r:embed="rId4">
            <a:alphaModFix/>
          </a:blip>
          <a:srcRect l="1756" t="8642" r="1756"/>
          <a:stretch/>
        </p:blipFill>
        <p:spPr>
          <a:xfrm>
            <a:off x="2923000" y="1772400"/>
            <a:ext cx="4354801" cy="2747946"/>
          </a:xfrm>
          <a:prstGeom prst="rect">
            <a:avLst/>
          </a:prstGeom>
          <a:noFill/>
          <a:ln>
            <a:noFill/>
          </a:ln>
        </p:spPr>
      </p:pic>
      <p:sp>
        <p:nvSpPr>
          <p:cNvPr id="66" name="Google Shape;66;p13"/>
          <p:cNvSpPr/>
          <p:nvPr/>
        </p:nvSpPr>
        <p:spPr>
          <a:xfrm>
            <a:off x="2889657" y="1735910"/>
            <a:ext cx="4354800" cy="2828400"/>
          </a:xfrm>
          <a:prstGeom prst="rect">
            <a:avLst/>
          </a:prstGeom>
          <a:noFill/>
          <a:ln w="76200" cap="flat" cmpd="sng">
            <a:solidFill>
              <a:srgbClr val="FBB9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9" name="Google Shape;69;p14"/>
          <p:cNvSpPr txBox="1"/>
          <p:nvPr/>
        </p:nvSpPr>
        <p:spPr>
          <a:xfrm>
            <a:off x="500536" y="462980"/>
            <a:ext cx="6242625" cy="8537283"/>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000000"/>
                </a:solidFill>
                <a:effectLst/>
                <a:uLnTx/>
                <a:uFillTx/>
                <a:latin typeface="+mj-lt"/>
                <a:ea typeface="Open Sans"/>
                <a:cs typeface="Open Sans"/>
                <a:sym typeface="Open Sans"/>
              </a:rPr>
              <a:t>We would like to make parents aware that unfortunately </a:t>
            </a:r>
            <a:r>
              <a:rPr lang="en-GB" sz="1600" dirty="0">
                <a:latin typeface="+mj-lt"/>
                <a:ea typeface="Open Sans"/>
                <a:cs typeface="Open Sans"/>
                <a:sym typeface="Open Sans"/>
              </a:rPr>
              <a:t>we will be increasing our prices with effect from September 1</a:t>
            </a:r>
            <a:r>
              <a:rPr lang="en-GB" sz="1600" baseline="30000" dirty="0">
                <a:latin typeface="+mj-lt"/>
                <a:ea typeface="Open Sans"/>
                <a:cs typeface="Open Sans"/>
                <a:sym typeface="Open Sans"/>
              </a:rPr>
              <a:t>st</a:t>
            </a:r>
            <a:r>
              <a:rPr lang="en-GB" sz="1600" dirty="0">
                <a:latin typeface="+mj-lt"/>
                <a:ea typeface="Open Sans"/>
                <a:cs typeface="Open Sans"/>
                <a:sym typeface="Open Sans"/>
              </a:rPr>
              <a:t>, 2025. This is due to several rising cost pressures over the last 12 months that are outside of our control, namely: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600" b="0" i="0" u="none" strike="noStrike" kern="0" cap="none" spc="0" normalizeH="0" baseline="0" noProof="0" dirty="0">
              <a:ln>
                <a:noFill/>
              </a:ln>
              <a:solidFill>
                <a:srgbClr val="000000"/>
              </a:solidFill>
              <a:effectLst/>
              <a:uLnTx/>
              <a:uFillTx/>
              <a:latin typeface="+mj-lt"/>
              <a:ea typeface="Open Sans"/>
              <a:cs typeface="Open Sans"/>
              <a:sym typeface="Open Sans"/>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latin typeface="+mj-lt"/>
                <a:ea typeface="Open Sans"/>
                <a:cs typeface="Open Sans"/>
                <a:sym typeface="Open Sans"/>
              </a:rPr>
              <a:t>6.7% national minimum wage increases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600" dirty="0">
                <a:latin typeface="+mj-lt"/>
                <a:ea typeface="Open Sans"/>
                <a:cs typeface="Open Sans"/>
                <a:sym typeface="Open Sans"/>
              </a:rPr>
              <a:t>1.2% National Insurance increases, further impacted by a £4,100 reduction in employers NI contribution threshold.</a:t>
            </a:r>
          </a:p>
          <a:p>
            <a:pPr lvl="0"/>
            <a:r>
              <a:rPr kumimoji="0" lang="en-GB" sz="1600" b="0" i="0" u="none" strike="noStrike" kern="0" cap="none" spc="0" normalizeH="0" baseline="0" noProof="0" dirty="0">
                <a:ln>
                  <a:noFill/>
                </a:ln>
                <a:solidFill>
                  <a:srgbClr val="000000"/>
                </a:solidFill>
                <a:effectLst/>
                <a:uLnTx/>
                <a:uFillTx/>
                <a:latin typeface="+mj-lt"/>
                <a:ea typeface="Open Sans"/>
                <a:cs typeface="Open Sans"/>
                <a:sym typeface="Open Sans"/>
              </a:rPr>
              <a:t>3.6</a:t>
            </a:r>
            <a:r>
              <a:rPr lang="en-GB" sz="1600" dirty="0">
                <a:latin typeface="+mj-lt"/>
                <a:ea typeface="Open Sans"/>
                <a:cs typeface="Open Sans"/>
                <a:sym typeface="Open Sans"/>
              </a:rPr>
              <a:t> % food inflation rises (July 2025), predicted to rise to 5.1% by September 2025 </a:t>
            </a:r>
          </a:p>
          <a:p>
            <a:pPr lvl="0"/>
            <a:r>
              <a:rPr lang="en-GB" sz="1600" dirty="0">
                <a:latin typeface="+mj-lt"/>
                <a:ea typeface="Open Sans"/>
                <a:cs typeface="Open Sans"/>
                <a:sym typeface="Open Sans"/>
                <a:hlinkClick r:id="rId4"/>
              </a:rPr>
              <a:t>https://laca.co.uk/news/igd-predicts-food-inflation-peak-51-2025</a:t>
            </a:r>
            <a:endParaRPr lang="en-GB" sz="1600" dirty="0">
              <a:latin typeface="+mj-lt"/>
              <a:ea typeface="Open Sans"/>
              <a:cs typeface="Open Sans"/>
              <a:sym typeface="Open Sans"/>
            </a:endParaRPr>
          </a:p>
          <a:p>
            <a:pPr lvl="0"/>
            <a:endParaRPr lang="en-GB" sz="1600" dirty="0">
              <a:latin typeface="+mj-lt"/>
              <a:ea typeface="Open Sans"/>
              <a:cs typeface="Open Sans"/>
              <a:sym typeface="Open Sans"/>
            </a:endParaRPr>
          </a:p>
          <a:p>
            <a:pPr lvl="0"/>
            <a:r>
              <a:rPr lang="en-GB" sz="1600" dirty="0">
                <a:latin typeface="+mj-lt"/>
                <a:ea typeface="Open Sans"/>
                <a:cs typeface="Open Sans"/>
                <a:sym typeface="Open Sans"/>
              </a:rPr>
              <a:t>The overall impact to our operational costs has risen by 11.5% in the last six months, and we have worked hard to reduce the pass on costs for our meals to a 5% increase across all lines.</a:t>
            </a:r>
          </a:p>
          <a:p>
            <a:pPr lvl="0"/>
            <a:endParaRPr lang="en-GB" sz="1600" dirty="0">
              <a:latin typeface="+mj-lt"/>
              <a:ea typeface="Open Sans"/>
              <a:cs typeface="Open Sans"/>
              <a:sym typeface="Open Sans"/>
            </a:endParaRPr>
          </a:p>
          <a:p>
            <a:pPr lvl="0"/>
            <a:r>
              <a:rPr lang="en-GB" sz="1600" dirty="0">
                <a:latin typeface="+mj-lt"/>
                <a:ea typeface="Open Sans"/>
                <a:cs typeface="Open Sans"/>
                <a:sym typeface="Open Sans"/>
              </a:rPr>
              <a:t>We appreciate that the cost of living crisis is of grave concern and will continue to provide balanced, value for money dishes to all students within Alcester Academy. An overview of some of the key affected lines is as follows:</a:t>
            </a:r>
          </a:p>
          <a:p>
            <a:pPr lvl="0"/>
            <a:endParaRPr kumimoji="0" sz="1800" b="0" i="0" u="none" strike="noStrike" kern="0" cap="none" spc="0" normalizeH="0" baseline="0" noProof="0" dirty="0">
              <a:ln>
                <a:noFill/>
              </a:ln>
              <a:solidFill>
                <a:srgbClr val="000000"/>
              </a:solidFill>
              <a:effectLst/>
              <a:uLnTx/>
              <a:uFillTx/>
              <a:latin typeface="+mj-lt"/>
              <a:ea typeface="Open Sans"/>
              <a:cs typeface="Open Sans"/>
              <a:sym typeface="Open Sans"/>
            </a:endParaRPr>
          </a:p>
        </p:txBody>
      </p:sp>
      <p:cxnSp>
        <p:nvCxnSpPr>
          <p:cNvPr id="76" name="Google Shape;76;p14"/>
          <p:cNvCxnSpPr/>
          <p:nvPr/>
        </p:nvCxnSpPr>
        <p:spPr>
          <a:xfrm>
            <a:off x="738450" y="10016425"/>
            <a:ext cx="6083100" cy="4800"/>
          </a:xfrm>
          <a:prstGeom prst="straightConnector1">
            <a:avLst/>
          </a:prstGeom>
          <a:noFill/>
          <a:ln w="9525" cap="flat" cmpd="sng">
            <a:solidFill>
              <a:srgbClr val="1B75BC"/>
            </a:solidFill>
            <a:prstDash val="solid"/>
            <a:round/>
            <a:headEnd type="none" w="med" len="med"/>
            <a:tailEnd type="none" w="med" len="med"/>
          </a:ln>
        </p:spPr>
      </p:cxnSp>
      <p:sp>
        <p:nvSpPr>
          <p:cNvPr id="77" name="Google Shape;77;p14"/>
          <p:cNvSpPr txBox="1"/>
          <p:nvPr/>
        </p:nvSpPr>
        <p:spPr>
          <a:xfrm>
            <a:off x="738450" y="10149475"/>
            <a:ext cx="4753500" cy="308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000" b="0" i="0" u="none" strike="noStrike" kern="0" cap="none" spc="0" normalizeH="0" baseline="0" noProof="0">
                <a:ln>
                  <a:noFill/>
                </a:ln>
                <a:solidFill>
                  <a:srgbClr val="000000"/>
                </a:solidFill>
                <a:effectLst/>
                <a:uLnTx/>
                <a:uFillTx/>
                <a:latin typeface="Open Sans"/>
                <a:ea typeface="Open Sans"/>
                <a:cs typeface="Open Sans"/>
                <a:sym typeface="Open Sans"/>
              </a:rPr>
              <a:t>0800 043 6604  |  www.miquillcatering.co.uk  |  info@miquillcatering.co.uk</a:t>
            </a:r>
            <a:endParaRPr kumimoji="0" sz="1000" b="0" i="0" u="none" strike="noStrike" kern="0" cap="none" spc="0" normalizeH="0" baseline="0" noProof="0">
              <a:ln>
                <a:noFill/>
              </a:ln>
              <a:solidFill>
                <a:srgbClr val="000000"/>
              </a:solidFill>
              <a:effectLst/>
              <a:uLnTx/>
              <a:uFillTx/>
              <a:latin typeface="Open Sans"/>
              <a:ea typeface="Open Sans"/>
              <a:cs typeface="Open Sans"/>
              <a:sym typeface="Open Sans"/>
            </a:endParaRPr>
          </a:p>
        </p:txBody>
      </p:sp>
      <p:pic>
        <p:nvPicPr>
          <p:cNvPr id="81" name="Google Shape;81;p14"/>
          <p:cNvPicPr preferRelativeResize="0"/>
          <p:nvPr/>
        </p:nvPicPr>
        <p:blipFill>
          <a:blip r:embed="rId5">
            <a:alphaModFix/>
          </a:blip>
          <a:stretch>
            <a:fillRect/>
          </a:stretch>
        </p:blipFill>
        <p:spPr>
          <a:xfrm>
            <a:off x="5593563" y="10101913"/>
            <a:ext cx="1350427" cy="403225"/>
          </a:xfrm>
          <a:prstGeom prst="rect">
            <a:avLst/>
          </a:prstGeom>
          <a:noFill/>
          <a:ln>
            <a:noFill/>
          </a:ln>
        </p:spPr>
      </p:pic>
      <p:sp>
        <p:nvSpPr>
          <p:cNvPr id="4" name="TextBox 3">
            <a:extLst>
              <a:ext uri="{FF2B5EF4-FFF2-40B4-BE49-F238E27FC236}">
                <a16:creationId xmlns:a16="http://schemas.microsoft.com/office/drawing/2014/main" id="{1DD0D8F0-64BC-4A05-50A0-264E418E730A}"/>
              </a:ext>
            </a:extLst>
          </p:cNvPr>
          <p:cNvSpPr txBox="1"/>
          <p:nvPr/>
        </p:nvSpPr>
        <p:spPr>
          <a:xfrm>
            <a:off x="287176" y="29523"/>
            <a:ext cx="4240525" cy="738664"/>
          </a:xfrm>
          <a:prstGeom prst="rect">
            <a:avLst/>
          </a:prstGeom>
          <a:noFill/>
        </p:spPr>
        <p:txBody>
          <a:bodyPr wrap="square" rtlCol="0">
            <a:spAutoFit/>
          </a:bodyPr>
          <a:lstStyle/>
          <a:p>
            <a:pPr algn="ctr"/>
            <a:r>
              <a:rPr lang="en-GB" sz="2800" dirty="0">
                <a:solidFill>
                  <a:schemeClr val="dk1"/>
                </a:solidFill>
                <a:latin typeface="Bebas Neue"/>
                <a:ea typeface="Bebas Neue"/>
                <a:cs typeface="Bebas Neue"/>
                <a:sym typeface="Bebas Neue"/>
              </a:rPr>
              <a:t>Important update- Meal pricing</a:t>
            </a:r>
          </a:p>
          <a:p>
            <a:endParaRPr lang="en-GB" dirty="0"/>
          </a:p>
        </p:txBody>
      </p:sp>
      <p:pic>
        <p:nvPicPr>
          <p:cNvPr id="6" name="Picture 5">
            <a:extLst>
              <a:ext uri="{FF2B5EF4-FFF2-40B4-BE49-F238E27FC236}">
                <a16:creationId xmlns:a16="http://schemas.microsoft.com/office/drawing/2014/main" id="{0E8D53AE-A88C-12BC-6EC2-DCAC86C88156}"/>
              </a:ext>
            </a:extLst>
          </p:cNvPr>
          <p:cNvPicPr>
            <a:picLocks noChangeAspect="1"/>
          </p:cNvPicPr>
          <p:nvPr/>
        </p:nvPicPr>
        <p:blipFill>
          <a:blip r:embed="rId6"/>
          <a:stretch>
            <a:fillRect/>
          </a:stretch>
        </p:blipFill>
        <p:spPr>
          <a:xfrm>
            <a:off x="1732444" y="5473223"/>
            <a:ext cx="3861119" cy="423840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15"/>
          <p:cNvSpPr txBox="1"/>
          <p:nvPr/>
        </p:nvSpPr>
        <p:spPr>
          <a:xfrm>
            <a:off x="338488" y="196975"/>
            <a:ext cx="4887900" cy="110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500">
                <a:solidFill>
                  <a:schemeClr val="dk1"/>
                </a:solidFill>
                <a:latin typeface="Bebas Neue"/>
                <a:ea typeface="Bebas Neue"/>
                <a:cs typeface="Bebas Neue"/>
                <a:sym typeface="Bebas Neue"/>
              </a:rPr>
              <a:t>FREE SCHOOL MEALS – IS YOUR CHILD ELIGIBLE?</a:t>
            </a:r>
            <a:endParaRPr sz="3500">
              <a:solidFill>
                <a:schemeClr val="dk1"/>
              </a:solidFill>
              <a:latin typeface="Bebas Neue"/>
              <a:ea typeface="Bebas Neue"/>
              <a:cs typeface="Bebas Neue"/>
              <a:sym typeface="Bebas Neue"/>
            </a:endParaRPr>
          </a:p>
        </p:txBody>
      </p:sp>
      <p:sp>
        <p:nvSpPr>
          <p:cNvPr id="116" name="Google Shape;116;p15"/>
          <p:cNvSpPr txBox="1"/>
          <p:nvPr/>
        </p:nvSpPr>
        <p:spPr>
          <a:xfrm>
            <a:off x="372725" y="1370762"/>
            <a:ext cx="5181000" cy="7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dirty="0">
              <a:solidFill>
                <a:schemeClr val="dk1"/>
              </a:solidFill>
              <a:latin typeface="Bebas Neue"/>
              <a:ea typeface="Bebas Neue"/>
              <a:cs typeface="Bebas Neue"/>
              <a:sym typeface="Bebas Neue"/>
            </a:endParaRPr>
          </a:p>
        </p:txBody>
      </p:sp>
      <p:sp>
        <p:nvSpPr>
          <p:cNvPr id="117" name="Google Shape;117;p15"/>
          <p:cNvSpPr txBox="1"/>
          <p:nvPr/>
        </p:nvSpPr>
        <p:spPr>
          <a:xfrm>
            <a:off x="296549" y="1634067"/>
            <a:ext cx="6739200" cy="13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300" dirty="0">
                <a:solidFill>
                  <a:schemeClr val="dk1"/>
                </a:solidFill>
                <a:latin typeface="Calibri"/>
                <a:ea typeface="Calibri"/>
                <a:cs typeface="Calibri"/>
                <a:sym typeface="Calibri"/>
              </a:rPr>
              <a:t>Some families may be eligible for free school meals. If you’re receiving certain benefits or meet specific financial criteria. </a:t>
            </a:r>
          </a:p>
          <a:p>
            <a:pPr marL="0" lvl="0" indent="0" algn="l" rtl="0">
              <a:spcBef>
                <a:spcPts val="0"/>
              </a:spcBef>
              <a:spcAft>
                <a:spcPts val="0"/>
              </a:spcAft>
              <a:buClr>
                <a:schemeClr val="dk1"/>
              </a:buClr>
              <a:buSzPts val="1100"/>
              <a:buFont typeface="Arial"/>
              <a:buNone/>
            </a:pPr>
            <a:endParaRPr lang="en-GB"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300" dirty="0">
                <a:solidFill>
                  <a:schemeClr val="dk1"/>
                </a:solidFill>
                <a:latin typeface="Calibri"/>
                <a:ea typeface="Calibri"/>
                <a:cs typeface="Calibri"/>
                <a:sym typeface="Calibri"/>
              </a:rPr>
              <a:t>It’s easy to check – just visit </a:t>
            </a:r>
            <a:r>
              <a:rPr lang="en-GB" sz="1300" b="1" dirty="0">
                <a:solidFill>
                  <a:schemeClr val="dk1"/>
                </a:solidFill>
                <a:latin typeface="Calibri"/>
                <a:ea typeface="Calibri"/>
                <a:cs typeface="Calibri"/>
                <a:sym typeface="Calibri"/>
              </a:rPr>
              <a:t>www.gov.uk/apply-free-school-meals</a:t>
            </a:r>
            <a:r>
              <a:rPr lang="en-GB" sz="1300" dirty="0">
                <a:solidFill>
                  <a:schemeClr val="dk1"/>
                </a:solidFill>
                <a:latin typeface="Calibri"/>
                <a:ea typeface="Calibri"/>
                <a:cs typeface="Calibri"/>
                <a:sym typeface="Calibri"/>
              </a:rPr>
              <a:t> to find out more and see if you qualify.</a:t>
            </a:r>
            <a:br>
              <a:rPr lang="en-GB" sz="1300" dirty="0">
                <a:solidFill>
                  <a:schemeClr val="dk1"/>
                </a:solidFill>
                <a:latin typeface="Calibri"/>
                <a:ea typeface="Calibri"/>
                <a:cs typeface="Calibri"/>
                <a:sym typeface="Calibri"/>
              </a:rPr>
            </a:br>
            <a:endParaRPr sz="13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300" dirty="0">
                <a:solidFill>
                  <a:schemeClr val="dk1"/>
                </a:solidFill>
                <a:latin typeface="Calibri"/>
                <a:ea typeface="Calibri"/>
                <a:cs typeface="Calibri"/>
                <a:sym typeface="Calibri"/>
              </a:rPr>
              <a:t>We’re here to make sure every child has access to a nutritious, tasty meal, so if you have any questions, feel free to get in touch!</a:t>
            </a:r>
            <a:endParaRPr sz="1300" dirty="0">
              <a:solidFill>
                <a:schemeClr val="dk1"/>
              </a:solidFill>
              <a:latin typeface="Calibri"/>
              <a:ea typeface="Calibri"/>
              <a:cs typeface="Calibri"/>
              <a:sym typeface="Calibri"/>
            </a:endParaRPr>
          </a:p>
          <a:p>
            <a:pPr marL="0" lvl="0" indent="0" algn="l" rtl="0">
              <a:spcBef>
                <a:spcPts val="0"/>
              </a:spcBef>
              <a:spcAft>
                <a:spcPts val="0"/>
              </a:spcAft>
              <a:buNone/>
            </a:pPr>
            <a:endParaRPr sz="1300" dirty="0">
              <a:solidFill>
                <a:schemeClr val="dk1"/>
              </a:solidFill>
              <a:latin typeface="Calibri"/>
              <a:ea typeface="Calibri"/>
              <a:cs typeface="Calibri"/>
              <a:sym typeface="Calibri"/>
            </a:endParaRPr>
          </a:p>
        </p:txBody>
      </p:sp>
      <p:sp>
        <p:nvSpPr>
          <p:cNvPr id="118" name="Google Shape;118;p15"/>
          <p:cNvSpPr/>
          <p:nvPr/>
        </p:nvSpPr>
        <p:spPr>
          <a:xfrm>
            <a:off x="502050" y="3644950"/>
            <a:ext cx="3164100" cy="7047000"/>
          </a:xfrm>
          <a:prstGeom prst="rect">
            <a:avLst/>
          </a:prstGeom>
          <a:solidFill>
            <a:srgbClr val="85C38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19" name="Google Shape;119;p15"/>
          <p:cNvSpPr/>
          <p:nvPr/>
        </p:nvSpPr>
        <p:spPr>
          <a:xfrm>
            <a:off x="3952350" y="3644950"/>
            <a:ext cx="3164100" cy="7047000"/>
          </a:xfrm>
          <a:prstGeom prst="rect">
            <a:avLst/>
          </a:prstGeom>
          <a:solidFill>
            <a:srgbClr val="FBB9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dk1"/>
              </a:solidFill>
            </a:endParaRPr>
          </a:p>
        </p:txBody>
      </p:sp>
      <p:sp>
        <p:nvSpPr>
          <p:cNvPr id="120" name="Google Shape;120;p15"/>
          <p:cNvSpPr txBox="1"/>
          <p:nvPr/>
        </p:nvSpPr>
        <p:spPr>
          <a:xfrm>
            <a:off x="683400" y="6614725"/>
            <a:ext cx="2801400" cy="42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a:solidFill>
                  <a:schemeClr val="dk1"/>
                </a:solidFill>
                <a:latin typeface="Bebas Neue"/>
                <a:ea typeface="Bebas Neue"/>
                <a:cs typeface="Bebas Neue"/>
                <a:sym typeface="Bebas Neue"/>
              </a:rPr>
              <a:t>Why choose a school lunch?</a:t>
            </a:r>
            <a:endParaRPr sz="2000">
              <a:solidFill>
                <a:schemeClr val="dk1"/>
              </a:solidFill>
              <a:latin typeface="Bebas Neue"/>
              <a:ea typeface="Bebas Neue"/>
              <a:cs typeface="Bebas Neue"/>
              <a:sym typeface="Bebas Neue"/>
            </a:endParaRPr>
          </a:p>
        </p:txBody>
      </p:sp>
      <p:sp>
        <p:nvSpPr>
          <p:cNvPr id="121" name="Google Shape;121;p15"/>
          <p:cNvSpPr txBox="1"/>
          <p:nvPr/>
        </p:nvSpPr>
        <p:spPr>
          <a:xfrm>
            <a:off x="683400" y="7071250"/>
            <a:ext cx="2801400" cy="340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We believe lunchtime is a crucial part of the school day. It’s a time for students to refuel, relax with friends and get ready for the afternoon. Our school lunches are designed to be balanced and nutritious, helping your children stay full, focused, and happy.</a:t>
            </a:r>
            <a:br>
              <a:rPr lang="en-GB" sz="1200" dirty="0">
                <a:solidFill>
                  <a:schemeClr val="dk1"/>
                </a:solidFill>
                <a:latin typeface="Calibri"/>
                <a:ea typeface="Calibri"/>
                <a:cs typeface="Calibri"/>
                <a:sym typeface="Calibri"/>
              </a:rPr>
            </a:b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200" dirty="0">
                <a:solidFill>
                  <a:schemeClr val="dk1"/>
                </a:solidFill>
                <a:latin typeface="Calibri"/>
                <a:ea typeface="Calibri"/>
                <a:cs typeface="Calibri"/>
                <a:sym typeface="Calibri"/>
              </a:rPr>
              <a:t>We’re dedicated to providing meals that are not only tasty but also introduce kids to new flavours and cuisines. From classic British dishes to exciting new options, we want every lunchtime to be both delicious and a fun learning experience.</a:t>
            </a:r>
            <a:br>
              <a:rPr lang="en-GB" sz="1200" dirty="0">
                <a:solidFill>
                  <a:schemeClr val="dk1"/>
                </a:solidFill>
                <a:latin typeface="Calibri"/>
                <a:ea typeface="Calibri"/>
                <a:cs typeface="Calibri"/>
                <a:sym typeface="Calibri"/>
              </a:rPr>
            </a:b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GB" sz="1200" dirty="0">
                <a:solidFill>
                  <a:schemeClr val="dk1"/>
                </a:solidFill>
                <a:latin typeface="Calibri"/>
                <a:ea typeface="Calibri"/>
                <a:cs typeface="Calibri"/>
                <a:sym typeface="Calibri"/>
              </a:rPr>
              <a:t>Encourage your child to try school lunches - we take pride in creating meals that kids really enjoy!</a:t>
            </a:r>
            <a:endParaRPr sz="1200" dirty="0">
              <a:solidFill>
                <a:schemeClr val="dk1"/>
              </a:solidFill>
              <a:latin typeface="Calibri"/>
              <a:ea typeface="Calibri"/>
              <a:cs typeface="Calibri"/>
              <a:sym typeface="Calibri"/>
            </a:endParaRPr>
          </a:p>
        </p:txBody>
      </p:sp>
      <p:sp>
        <p:nvSpPr>
          <p:cNvPr id="122" name="Google Shape;122;p15"/>
          <p:cNvSpPr txBox="1"/>
          <p:nvPr/>
        </p:nvSpPr>
        <p:spPr>
          <a:xfrm>
            <a:off x="4160974" y="3630742"/>
            <a:ext cx="2218800" cy="68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2000" dirty="0">
                <a:solidFill>
                  <a:schemeClr val="dk1"/>
                </a:solidFill>
                <a:latin typeface="Bebas Neue"/>
                <a:ea typeface="Bebas Neue"/>
                <a:cs typeface="Bebas Neue"/>
                <a:sym typeface="Bebas Neue"/>
              </a:rPr>
              <a:t>Get involved - we value your feedback</a:t>
            </a:r>
            <a:endParaRPr sz="2000" dirty="0">
              <a:solidFill>
                <a:schemeClr val="dk1"/>
              </a:solidFill>
              <a:latin typeface="Bebas Neue"/>
              <a:ea typeface="Bebas Neue"/>
              <a:cs typeface="Bebas Neue"/>
              <a:sym typeface="Bebas Neue"/>
            </a:endParaRPr>
          </a:p>
        </p:txBody>
      </p:sp>
      <p:sp>
        <p:nvSpPr>
          <p:cNvPr id="123" name="Google Shape;123;p15"/>
          <p:cNvSpPr txBox="1"/>
          <p:nvPr/>
        </p:nvSpPr>
        <p:spPr>
          <a:xfrm>
            <a:off x="4160974" y="4299332"/>
            <a:ext cx="2801400" cy="375499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1300" dirty="0">
                <a:solidFill>
                  <a:schemeClr val="dk1"/>
                </a:solidFill>
                <a:latin typeface="Calibri"/>
                <a:ea typeface="Calibri"/>
                <a:cs typeface="Calibri"/>
                <a:sym typeface="Calibri"/>
              </a:rPr>
              <a:t>We’re always looking for ways to improve and make school lunches even better. Whether you have suggestions, feedback, or questions, we’d love to hear from you. Feel free to reach out to our team via our Operations Manager, Sadie Hollway </a:t>
            </a:r>
            <a:r>
              <a:rPr lang="en-GB" sz="1300" b="1" dirty="0">
                <a:solidFill>
                  <a:schemeClr val="dk1"/>
                </a:solidFill>
                <a:latin typeface="Calibri"/>
                <a:ea typeface="Calibri"/>
                <a:cs typeface="Calibri"/>
                <a:sym typeface="Calibri"/>
                <a:hlinkClick r:id="rId4"/>
              </a:rPr>
              <a:t>Sadie.hollway@miquillcatering.co.uk</a:t>
            </a:r>
            <a:endParaRPr lang="en-GB" sz="1300" b="1" dirty="0">
              <a:solidFill>
                <a:schemeClr val="dk1"/>
              </a:solidFill>
              <a:latin typeface="Calibri"/>
              <a:ea typeface="Calibri"/>
              <a:cs typeface="Calibri"/>
              <a:sym typeface="Calibri"/>
            </a:endParaRPr>
          </a:p>
          <a:p>
            <a:pPr marL="0" lvl="0" indent="0" algn="l" rtl="0">
              <a:spcBef>
                <a:spcPts val="0"/>
              </a:spcBef>
              <a:spcAft>
                <a:spcPts val="0"/>
              </a:spcAft>
              <a:buNone/>
            </a:pPr>
            <a:endParaRPr lang="en-GB" sz="1300" b="1" dirty="0">
              <a:solidFill>
                <a:schemeClr val="dk1"/>
              </a:solidFill>
              <a:highlight>
                <a:schemeClr val="accent6"/>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GB" sz="1300" dirty="0">
                <a:solidFill>
                  <a:schemeClr val="dk1"/>
                </a:solidFill>
                <a:latin typeface="Calibri"/>
                <a:ea typeface="Calibri"/>
                <a:cs typeface="Calibri"/>
                <a:sym typeface="Calibri"/>
              </a:rPr>
              <a:t>We are also planning on introducing termly student surveys and student forum meetings in the new academic year, which we hope will help us to improve our offer further. </a:t>
            </a:r>
          </a:p>
          <a:p>
            <a:pPr marL="0" lvl="0" indent="0" algn="l" rtl="0">
              <a:spcBef>
                <a:spcPts val="0"/>
              </a:spcBef>
              <a:spcAft>
                <a:spcPts val="0"/>
              </a:spcAft>
              <a:buClr>
                <a:schemeClr val="dk1"/>
              </a:buClr>
              <a:buSzPts val="1100"/>
              <a:buFont typeface="Arial"/>
              <a:buNone/>
            </a:pPr>
            <a:endParaRPr lang="en-GB" sz="1300" dirty="0">
              <a:solidFill>
                <a:schemeClr val="dk1"/>
              </a:solidFill>
              <a:latin typeface="Calibri"/>
              <a:ea typeface="Calibri"/>
              <a:cs typeface="Calibri"/>
              <a:sym typeface="Calibri"/>
            </a:endParaRPr>
          </a:p>
          <a:p>
            <a:pPr>
              <a:buClr>
                <a:schemeClr val="dk1"/>
              </a:buClr>
              <a:buSzPts val="1100"/>
            </a:pPr>
            <a:r>
              <a:rPr lang="en-GB" sz="1300" dirty="0">
                <a:solidFill>
                  <a:schemeClr val="dk1"/>
                </a:solidFill>
                <a:latin typeface="Calibri"/>
                <a:ea typeface="Calibri"/>
                <a:cs typeface="Calibri"/>
                <a:sym typeface="Calibri"/>
              </a:rPr>
              <a:t>Thank you for supporting our mission to provide every child with a nutritious and enjoyable lunch!</a:t>
            </a: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p:txBody>
      </p:sp>
      <p:pic>
        <p:nvPicPr>
          <p:cNvPr id="124" name="Google Shape;124;p15" title="IMG_2661.JPG"/>
          <p:cNvPicPr preferRelativeResize="0"/>
          <p:nvPr/>
        </p:nvPicPr>
        <p:blipFill rotWithShape="1">
          <a:blip r:embed="rId5">
            <a:alphaModFix/>
          </a:blip>
          <a:srcRect l="24098" r="3052"/>
          <a:stretch/>
        </p:blipFill>
        <p:spPr>
          <a:xfrm>
            <a:off x="502050" y="3644950"/>
            <a:ext cx="3164099" cy="2895025"/>
          </a:xfrm>
          <a:prstGeom prst="rect">
            <a:avLst/>
          </a:prstGeom>
          <a:noFill/>
          <a:ln>
            <a:noFill/>
          </a:ln>
        </p:spPr>
      </p:pic>
      <p:pic>
        <p:nvPicPr>
          <p:cNvPr id="125" name="Google Shape;125;p15"/>
          <p:cNvPicPr preferRelativeResize="0"/>
          <p:nvPr/>
        </p:nvPicPr>
        <p:blipFill rotWithShape="1">
          <a:blip r:embed="rId6">
            <a:alphaModFix/>
          </a:blip>
          <a:srcRect l="10026" r="10018"/>
          <a:stretch/>
        </p:blipFill>
        <p:spPr>
          <a:xfrm>
            <a:off x="3979625" y="8061800"/>
            <a:ext cx="3164099" cy="263762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898</Words>
  <Application>Microsoft Office PowerPoint</Application>
  <PresentationFormat>Custom</PresentationFormat>
  <Paragraphs>39</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Bebas Neue</vt:lpstr>
      <vt:lpstr>Calibri</vt:lpstr>
      <vt:lpstr>Open Sans</vt:lpstr>
      <vt:lpstr>Arial</vt: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Jackie Hollway</dc:creator>
  <cp:lastModifiedBy>Mrs C Haynes AA</cp:lastModifiedBy>
  <cp:revision>3</cp:revision>
  <dcterms:modified xsi:type="dcterms:W3CDTF">2025-08-20T15:38:31Z</dcterms:modified>
</cp:coreProperties>
</file>